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0" r:id="rId8"/>
    <p:sldId id="267" r:id="rId9"/>
    <p:sldId id="268" r:id="rId10"/>
    <p:sldId id="261" r:id="rId11"/>
    <p:sldId id="262" r:id="rId12"/>
    <p:sldId id="263" r:id="rId13"/>
    <p:sldId id="269" r:id="rId14"/>
    <p:sldId id="270" r:id="rId15"/>
    <p:sldId id="271" r:id="rId16"/>
    <p:sldId id="272" r:id="rId17"/>
    <p:sldId id="273" r:id="rId18"/>
    <p:sldId id="264" r:id="rId19"/>
    <p:sldId id="277" r:id="rId20"/>
    <p:sldId id="278" r:id="rId21"/>
    <p:sldId id="274" r:id="rId22"/>
    <p:sldId id="279" r:id="rId23"/>
    <p:sldId id="275" r:id="rId24"/>
    <p:sldId id="276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792" y="12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3608" y="1556792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91680" y="3356992"/>
            <a:ext cx="6400800" cy="2160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D319-1A59-48B0-84FE-8081B157AF03}" type="datetimeFigureOut">
              <a:rPr lang="pl-PL" smtClean="0"/>
              <a:pPr/>
              <a:t>2013-01-29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168352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pl-PL" dirty="0" smtClean="0"/>
              <a:t>ICT </a:t>
            </a:r>
            <a:r>
              <a:rPr lang="pl-PL" dirty="0" err="1" smtClean="0"/>
              <a:t>Applications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Collaborative</a:t>
            </a:r>
            <a:r>
              <a:rPr lang="pl-PL" dirty="0" smtClean="0"/>
              <a:t> </a:t>
            </a:r>
            <a:r>
              <a:rPr lang="pl-PL" dirty="0" err="1" smtClean="0"/>
              <a:t>Work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B44A-E1A6-4A71-9B56-052715E4AEAF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9" descr="Kolko_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34" y="826418"/>
            <a:ext cx="514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 userDrawn="1"/>
        </p:nvSpPr>
        <p:spPr bwMode="auto">
          <a:xfrm flipV="1">
            <a:off x="315913" y="1443038"/>
            <a:ext cx="8693150" cy="555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 sz="1800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868363" y="620713"/>
            <a:ext cx="31750" cy="10525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 sz="1800"/>
          </a:p>
        </p:txBody>
      </p:sp>
    </p:spTree>
    <p:extLst>
      <p:ext uri="{BB962C8B-B14F-4D97-AF65-F5344CB8AC3E}">
        <p14:creationId xmlns:p14="http://schemas.microsoft.com/office/powerpoint/2010/main" val="351526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D319-1A59-48B0-84FE-8081B157AF03}" type="datetimeFigureOut">
              <a:rPr lang="pl-PL" smtClean="0"/>
              <a:pPr/>
              <a:t>2013-01-29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B44A-E1A6-4A71-9B56-052715E4AE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234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D319-1A59-48B0-84FE-8081B157AF03}" type="datetimeFigureOut">
              <a:rPr lang="pl-PL" smtClean="0"/>
              <a:pPr/>
              <a:t>2013-01-29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B44A-E1A6-4A71-9B56-052715E4AE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528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64896" cy="1143000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484784"/>
            <a:ext cx="8064896" cy="4824536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600" baseline="0"/>
            </a:lvl3pPr>
            <a:lvl4pPr>
              <a:defRPr sz="1400" baseline="0"/>
            </a:lvl4pPr>
            <a:lvl5pPr>
              <a:defRPr sz="1200" baseline="0"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D319-1A59-48B0-84FE-8081B157AF03}" type="datetimeFigureOut">
              <a:rPr lang="pl-PL" smtClean="0"/>
              <a:pPr/>
              <a:t>2013-01-29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168352" cy="365125"/>
          </a:xfrm>
        </p:spPr>
        <p:txBody>
          <a:bodyPr/>
          <a:lstStyle/>
          <a:p>
            <a:r>
              <a:rPr lang="pl-PL" dirty="0" smtClean="0"/>
              <a:t>ICT </a:t>
            </a:r>
            <a:r>
              <a:rPr lang="pl-PL" dirty="0" err="1" smtClean="0"/>
              <a:t>Applications</a:t>
            </a:r>
            <a:r>
              <a:rPr lang="pl-PL" dirty="0" smtClean="0"/>
              <a:t> In </a:t>
            </a:r>
            <a:r>
              <a:rPr lang="pl-PL" dirty="0" err="1" smtClean="0"/>
              <a:t>Collaborative</a:t>
            </a:r>
            <a:r>
              <a:rPr lang="pl-PL" dirty="0" smtClean="0"/>
              <a:t> </a:t>
            </a:r>
            <a:r>
              <a:rPr lang="pl-PL" dirty="0" err="1" smtClean="0"/>
              <a:t>Work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B44A-E1A6-4A71-9B56-052715E4AEAF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Picture 9" descr="Kolko_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34" y="826418"/>
            <a:ext cx="514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 flipV="1">
            <a:off x="315913" y="1443038"/>
            <a:ext cx="8693150" cy="555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 sz="1800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8363" y="620713"/>
            <a:ext cx="31750" cy="10525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 sz="1800"/>
          </a:p>
        </p:txBody>
      </p:sp>
    </p:spTree>
    <p:extLst>
      <p:ext uri="{BB962C8B-B14F-4D97-AF65-F5344CB8AC3E}">
        <p14:creationId xmlns:p14="http://schemas.microsoft.com/office/powerpoint/2010/main" val="112250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D319-1A59-48B0-84FE-8081B157AF03}" type="datetimeFigureOut">
              <a:rPr lang="pl-PL" smtClean="0"/>
              <a:pPr/>
              <a:t>2013-01-29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B44A-E1A6-4A71-9B56-052715E4AE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929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D319-1A59-48B0-84FE-8081B157AF03}" type="datetimeFigureOut">
              <a:rPr lang="pl-PL" smtClean="0"/>
              <a:pPr/>
              <a:t>2013-01-29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B44A-E1A6-4A71-9B56-052715E4AE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320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D319-1A59-48B0-84FE-8081B157AF03}" type="datetimeFigureOut">
              <a:rPr lang="pl-PL" smtClean="0"/>
              <a:pPr/>
              <a:t>2013-01-29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B44A-E1A6-4A71-9B56-052715E4AE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616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D319-1A59-48B0-84FE-8081B157AF03}" type="datetimeFigureOut">
              <a:rPr lang="pl-PL" smtClean="0"/>
              <a:pPr/>
              <a:t>2013-01-29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B44A-E1A6-4A71-9B56-052715E4AE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19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D319-1A59-48B0-84FE-8081B157AF03}" type="datetimeFigureOut">
              <a:rPr lang="pl-PL" smtClean="0"/>
              <a:pPr/>
              <a:t>2013-01-29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B44A-E1A6-4A71-9B56-052715E4AE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448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D319-1A59-48B0-84FE-8081B157AF03}" type="datetimeFigureOut">
              <a:rPr lang="pl-PL" smtClean="0"/>
              <a:pPr/>
              <a:t>2013-01-29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B44A-E1A6-4A71-9B56-052715E4AE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913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D319-1A59-48B0-84FE-8081B157AF03}" type="datetimeFigureOut">
              <a:rPr lang="pl-PL" smtClean="0"/>
              <a:pPr/>
              <a:t>2013-01-29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B44A-E1A6-4A71-9B56-052715E4AE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910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ED319-1A59-48B0-84FE-8081B157AF03}" type="datetimeFigureOut">
              <a:rPr lang="pl-PL" smtClean="0"/>
              <a:pPr/>
              <a:t>2013-01-29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B44A-E1A6-4A71-9B56-052715E4AE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013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pl" b="0" i="0" u="none"/>
              <a:t>Zarządzanie zespołem wirtualnym</a:t>
            </a:r>
            <a:endParaRPr lang="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pl" b="0" i="0" u="none" dirty="0"/>
              <a:t>Wykład 2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2303107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/>
              <a:t>Identyfikacja otoczenia zespołu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pl" b="0" i="0" u="none"/>
              <a:t>Jak dobrze Twoja organizacja wspiera zespoły wirtualne?</a:t>
            </a:r>
          </a:p>
          <a:p>
            <a:pPr lvl="1" algn="l" rtl="0"/>
            <a:r>
              <a:rPr lang="pl" b="0" i="0" u="none"/>
              <a:t>Ćwiczenie: wypełnij listę kontrolną oceny środowiska zespołowego firmy/organizacji dla której pracowałeś/aś (lista kontrolna 1.2)</a:t>
            </a:r>
          </a:p>
          <a:p>
            <a:pPr algn="l" rtl="0"/>
            <a:r>
              <a:rPr lang="pl" b="0" i="0" u="none"/>
              <a:t>Kim są zewnętrzni interesariusze zespołu?</a:t>
            </a:r>
          </a:p>
          <a:p>
            <a:pPr lvl="1" algn="l" rtl="0"/>
            <a:r>
              <a:rPr lang="pl" b="0" i="0" u="none"/>
              <a:t>Klienci</a:t>
            </a:r>
            <a:endParaRPr lang="pl" dirty="0"/>
          </a:p>
          <a:p>
            <a:pPr lvl="1" algn="l" rtl="0"/>
            <a:r>
              <a:rPr lang="pl" b="0" i="0" u="none"/>
              <a:t>Zwolennicy i sponsorzy</a:t>
            </a:r>
            <a:endParaRPr lang="pl" dirty="0" smtClean="0"/>
          </a:p>
          <a:p>
            <a:pPr lvl="1" algn="l" rtl="0"/>
            <a:r>
              <a:rPr lang="pl" b="0" i="0" u="none"/>
              <a:t>Potencjalni krytycy lub przeciwnicy</a:t>
            </a:r>
            <a:endParaRPr lang="pl" dirty="0" smtClean="0"/>
          </a:p>
          <a:p>
            <a:pPr algn="l" rtl="0"/>
            <a:r>
              <a:rPr lang="pl" b="0" i="0" u="none"/>
              <a:t>Rodzaje interesariuszy</a:t>
            </a:r>
            <a:endParaRPr lang="pl" dirty="0" smtClean="0"/>
          </a:p>
          <a:p>
            <a:pPr lvl="1" algn="l" rtl="0"/>
            <a:r>
              <a:rPr lang="pl" b="0" i="0" u="none"/>
              <a:t>Typ 1: Dwie do czterech osób, których opinie są krytyczne dla sukcesu zespołu</a:t>
            </a:r>
            <a:endParaRPr lang="pl" dirty="0" smtClean="0"/>
          </a:p>
          <a:p>
            <a:pPr lvl="1" algn="l" rtl="0"/>
            <a:r>
              <a:rPr lang="pl" b="0" i="0" u="none"/>
              <a:t>Typ 2: Grupy, których opininie są krytyczne dla sukcesu zespołu</a:t>
            </a:r>
            <a:endParaRPr lang="pl" dirty="0" smtClean="0"/>
          </a:p>
          <a:p>
            <a:pPr lvl="1" algn="l" rtl="0"/>
            <a:r>
              <a:rPr lang="pl" b="0" i="0" u="none"/>
              <a:t>Typ 3: Wszyscy inni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617520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/>
              <a:t>Wybieranie członków zespołu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pl" b="0" i="0" u="none"/>
              <a:t>Model COIN</a:t>
            </a:r>
          </a:p>
          <a:p>
            <a:pPr lvl="1" algn="l" rtl="0"/>
            <a:r>
              <a:rPr lang="pl" b="0" i="0" u="none"/>
              <a:t>Podstawowi członkowie zespołu</a:t>
            </a:r>
            <a:endParaRPr lang="pl" dirty="0" smtClean="0"/>
          </a:p>
          <a:p>
            <a:pPr lvl="1" algn="l" rtl="0"/>
            <a:r>
              <a:rPr lang="pl" b="0" i="0" u="none"/>
              <a:t>Dodatkowi członkowie zespołu</a:t>
            </a:r>
            <a:endParaRPr lang="pl" dirty="0" smtClean="0"/>
          </a:p>
          <a:p>
            <a:pPr lvl="1" algn="l" rtl="0"/>
            <a:r>
              <a:rPr lang="pl" b="0" i="0" u="none"/>
              <a:t>Pomocniczy członkowie zespołu</a:t>
            </a:r>
            <a:endParaRPr lang="pl" dirty="0" smtClean="0"/>
          </a:p>
          <a:p>
            <a:pPr algn="l" rtl="0"/>
            <a:r>
              <a:rPr lang="pl" b="0" i="0" u="none"/>
              <a:t>Kryteria oceny indywidualnych członków</a:t>
            </a:r>
            <a:endParaRPr lang="pl" dirty="0" smtClean="0"/>
          </a:p>
          <a:p>
            <a:pPr algn="l" rtl="0"/>
            <a:r>
              <a:rPr lang="pl" b="0" i="0" u="none"/>
              <a:t>Kryteria oceny zespołu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4278426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/>
              <a:t>Ukierunkowanie zespołu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pl" b="0" i="0" u="none"/>
              <a:t>Pierwsze spotkanie zespołu lub budowanie zespołu</a:t>
            </a:r>
            <a:endParaRPr lang="pl" dirty="0" smtClean="0"/>
          </a:p>
          <a:p>
            <a:pPr lvl="1" algn="l" rtl="0"/>
            <a:r>
              <a:rPr lang="pl" b="0" i="0" u="none"/>
              <a:t>Poproś każdego członka zespołu aby opisał:</a:t>
            </a:r>
          </a:p>
          <a:p>
            <a:pPr lvl="2" algn="l" rtl="0"/>
            <a:r>
              <a:rPr lang="pl" b="0" i="0" u="none"/>
              <a:t>Jego umiejętności i przygotowanie</a:t>
            </a:r>
            <a:endParaRPr lang="pl" dirty="0" smtClean="0"/>
          </a:p>
          <a:p>
            <a:pPr lvl="2" algn="l" rtl="0"/>
            <a:r>
              <a:rPr lang="pl" b="0" i="0" u="none"/>
              <a:t>Jego doświadczenie w pracy zespołowej</a:t>
            </a:r>
            <a:endParaRPr lang="pl" dirty="0" smtClean="0"/>
          </a:p>
          <a:p>
            <a:pPr lvl="2" algn="l" rtl="0"/>
            <a:r>
              <a:rPr lang="pl" b="0" i="0" u="none"/>
              <a:t>Jego relacje z interesariuszami zespołu</a:t>
            </a:r>
            <a:endParaRPr lang="pl" dirty="0" smtClean="0"/>
          </a:p>
          <a:p>
            <a:pPr lvl="2" algn="l" rtl="0"/>
            <a:r>
              <a:rPr lang="pl" b="0" i="0" u="none"/>
              <a:t>Jego zaintersowania</a:t>
            </a:r>
            <a:endParaRPr lang="pl" dirty="0" smtClean="0"/>
          </a:p>
          <a:p>
            <a:pPr lvl="1" algn="l" rtl="0"/>
            <a:r>
              <a:rPr lang="pl" b="0" i="0" u="none"/>
              <a:t>Udostępnij życiorysy członków zespołu</a:t>
            </a:r>
            <a:endParaRPr lang="pl" dirty="0" smtClean="0"/>
          </a:p>
          <a:p>
            <a:pPr lvl="1" algn="l" rtl="0"/>
            <a:r>
              <a:rPr lang="pl" b="0" i="0" u="none"/>
              <a:t>Przejrzyj harmonogramy i produkty cząstkowe prac</a:t>
            </a:r>
            <a:endParaRPr lang="pl" dirty="0" smtClean="0"/>
          </a:p>
          <a:p>
            <a:pPr lvl="1" algn="l" rtl="0"/>
            <a:r>
              <a:rPr lang="pl" b="0" i="0" u="none"/>
              <a:t>Przedyskutuj kartę zespołu</a:t>
            </a:r>
          </a:p>
        </p:txBody>
      </p:sp>
    </p:spTree>
    <p:extLst>
      <p:ext uri="{BB962C8B-B14F-4D97-AF65-F5344CB8AC3E}">
        <p14:creationId xmlns:p14="http://schemas.microsoft.com/office/powerpoint/2010/main" val="1106305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/>
              <a:t>Lista kontrolna ukierunkowania nowego zespołu – 1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pl" b="0" i="0" u="none"/>
              <a:t>Pierwsze spotkanie twarzą w twarz z liderem zespołu</a:t>
            </a:r>
          </a:p>
          <a:p>
            <a:pPr lvl="1" algn="l" rtl="0"/>
            <a:r>
              <a:rPr lang="pl" b="0" i="0" u="none"/>
              <a:t>Powitanie w drużynie	</a:t>
            </a:r>
          </a:p>
          <a:p>
            <a:pPr lvl="1" algn="l" rtl="0"/>
            <a:r>
              <a:rPr lang="pl" b="0" i="0" u="none"/>
              <a:t>Przegląd misji, przeznaczenia, karty i celów zespołu</a:t>
            </a:r>
            <a:endParaRPr lang="pl" dirty="0"/>
          </a:p>
          <a:p>
            <a:pPr lvl="1" algn="l" rtl="0"/>
            <a:r>
              <a:rPr lang="pl" b="0" i="0" u="none"/>
              <a:t>Przegląd produktów cząstkowych prac oraz harmonogramu	</a:t>
            </a:r>
          </a:p>
          <a:p>
            <a:pPr lvl="1" algn="l" rtl="0"/>
            <a:r>
              <a:rPr lang="pl" b="0" i="0" u="none"/>
              <a:t>Przegląd ról i listy obowiązków	</a:t>
            </a:r>
          </a:p>
          <a:p>
            <a:pPr lvl="1" algn="l" rtl="0"/>
            <a:r>
              <a:rPr lang="pl" b="0" i="0" u="none"/>
              <a:t>Tworzenie ról, list obowiązków oraz produktów cząstkowych prac dla nowych członków zespołu	</a:t>
            </a:r>
          </a:p>
          <a:p>
            <a:pPr lvl="1" algn="l" rtl="0"/>
            <a:r>
              <a:rPr lang="pl" b="0" i="0" u="none"/>
              <a:t>Wprowadznie do systemu partnerskiego	</a:t>
            </a:r>
          </a:p>
          <a:p>
            <a:pPr lvl="1" algn="l" rtl="0"/>
            <a:r>
              <a:rPr lang="pl" b="0" i="0" u="none"/>
              <a:t>Przegląd stanu harmonogramu spotkań i dostępności (telefon, e-mail itp.)	</a:t>
            </a:r>
          </a:p>
          <a:p>
            <a:pPr lvl="1" algn="l" rtl="0"/>
            <a:r>
              <a:rPr lang="pl" b="0" i="0" u="none"/>
              <a:t>Określenie, że każdy członek zespołu posiada odpowiednie zaplecze techniczne i zasoby</a:t>
            </a:r>
          </a:p>
          <a:p>
            <a:pPr marL="457200" lvl="1" indent="0" algn="l" rtl="0">
              <a:buNone/>
            </a:pP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2500495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/>
              <a:t>Lista kontrolna ukierunkowania nowego zespołu – 2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pl" b="0" i="0" u="none"/>
              <a:t>Pierwsze spotkanie robocze z interesariuszami zespołu</a:t>
            </a:r>
            <a:endParaRPr lang="pl" dirty="0" smtClean="0"/>
          </a:p>
          <a:p>
            <a:pPr lvl="1" algn="l" rtl="0"/>
            <a:r>
              <a:rPr lang="pl" b="0" i="0" u="none"/>
              <a:t>Przedstawianie się	</a:t>
            </a:r>
          </a:p>
          <a:p>
            <a:pPr lvl="1" algn="l" rtl="0"/>
            <a:r>
              <a:rPr lang="pl" b="0" i="0" u="none"/>
              <a:t>Przegląd ukierunkowania „twarzą w twarz” i odpowiedzi na pytania</a:t>
            </a:r>
            <a:endParaRPr lang="pl" dirty="0"/>
          </a:p>
          <a:p>
            <a:pPr lvl="1" algn="l" rtl="0"/>
            <a:r>
              <a:rPr lang="pl" b="0" i="0" u="none"/>
              <a:t>Zarys przygotowania i roli każdego z członków zespołu	</a:t>
            </a:r>
          </a:p>
          <a:p>
            <a:pPr lvl="1" algn="l" rtl="0"/>
            <a:r>
              <a:rPr lang="pl" b="0" i="0" u="none"/>
              <a:t>Zarys działalności klienta	</a:t>
            </a:r>
          </a:p>
          <a:p>
            <a:pPr lvl="1" algn="l" rtl="0"/>
            <a:r>
              <a:rPr lang="pl" b="0" i="0" u="none"/>
              <a:t>Zarys norm zespołu, kodeksu postępowania wraz z ze „zdalnymi” normami (etykieta rozmów telefonicznych i podobne)</a:t>
            </a:r>
            <a:endParaRPr lang="pl" dirty="0"/>
          </a:p>
          <a:p>
            <a:pPr lvl="1" algn="l" rtl="0"/>
            <a:r>
              <a:rPr lang="pl" b="0" i="0" u="none"/>
              <a:t>Przegląd oprogramowania lub innych technologii pracy grupowej oraz wymagań technicznych wraz z wprowadzeniem, jeżeli jest to stosowne	</a:t>
            </a:r>
          </a:p>
          <a:p>
            <a:pPr lvl="1" algn="l" rtl="0"/>
            <a:r>
              <a:rPr lang="pl" b="0" i="0" u="none"/>
              <a:t>Przegląd metod przedstawiania nowych członków zespołu podczas kolejnych spotkań zespołu	</a:t>
            </a:r>
          </a:p>
          <a:p>
            <a:pPr lvl="1" algn="l" rtl="0"/>
            <a:r>
              <a:rPr lang="pl" b="0" i="0" u="none"/>
              <a:t>Szkolenie w czasie pierwszego posiedzenia w zakresie technologii pracy grupowej, jeżeli jest to potrzebne	</a:t>
            </a:r>
          </a:p>
          <a:p>
            <a:pPr lvl="1" algn="l" rtl="0"/>
            <a:r>
              <a:rPr lang="pl" b="0" i="0" u="none"/>
              <a:t>Wskazanie miejsca, w którym przechowywane są notatki ze spotkań oraz odpowiadanie na pytania z nimi związane	</a:t>
            </a:r>
          </a:p>
          <a:p>
            <a:pPr lvl="1" algn="l" rtl="0"/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987102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/>
              <a:t>Efekty pierwszego spotkania zespołu – 1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524000"/>
            <a:ext cx="8064896" cy="4824536"/>
          </a:xfrm>
        </p:spPr>
        <p:txBody>
          <a:bodyPr>
            <a:normAutofit fontScale="85000" lnSpcReduction="20000"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pl" b="0" i="0" u="none"/>
              <a:t>Członkowie zespołu rozumieją kartę zespołu, misje oraz zakres działalności zespołu.	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pl" b="0" i="0" u="none"/>
              <a:t>Zespół tworzy normy zachowań w zespole oraz procesy zespołowe.	</a:t>
            </a:r>
          </a:p>
          <a:p>
            <a:pPr lvl="1" algn="l" rtl="0"/>
            <a:r>
              <a:rPr lang="pl" b="0" i="0" u="none"/>
              <a:t>Jak ustalać spotkania; kto posiada kompetencje do planowania czasu innych; używanie elektronicznych systemów harmonogramowania i kalendarzy	</a:t>
            </a:r>
          </a:p>
          <a:p>
            <a:pPr lvl="1" algn="l" rtl="0"/>
            <a:r>
              <a:rPr lang="pl" b="0" i="0" u="none"/>
              <a:t>Jak często należy odsłuchiwać pocztę głosową oraz odpowiadać na wiadomości e-mail	</a:t>
            </a:r>
          </a:p>
          <a:p>
            <a:pPr lvl="1" algn="l" rtl="0"/>
            <a:r>
              <a:rPr lang="pl" b="0" i="0" u="none"/>
              <a:t>Etykieta spotkań twarzą w twarz, konferencji głosowych oraz telekonferencji	</a:t>
            </a:r>
          </a:p>
          <a:p>
            <a:pPr lvl="1" algn="l" rtl="0"/>
            <a:r>
              <a:rPr lang="pl" b="0" i="0" u="none"/>
              <a:t>W jaki sposób będzie tworzony oraz rozpowszechniany plan spotkań</a:t>
            </a:r>
            <a:endParaRPr lang="pl" dirty="0"/>
          </a:p>
          <a:p>
            <a:pPr lvl="1" algn="l" rtl="0"/>
            <a:r>
              <a:rPr lang="pl" b="0" i="0" u="none"/>
              <a:t>W jaki sposób będzie dzielony czas spotkań (okresy czasu oraz metody)</a:t>
            </a:r>
            <a:endParaRPr lang="pl" dirty="0"/>
          </a:p>
          <a:p>
            <a:pPr lvl="1" algn="l" rtl="0"/>
            <a:r>
              <a:rPr lang="pl" b="0" i="0" u="none"/>
              <a:t>Kto będzie wspomagał organizację spotkania	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pl" b="0" i="0" u="none"/>
              <a:t>Członkowie zespołu rozumieją swoje listy obowiązków oraz listy obowiązków innych członków zespołu.	</a:t>
            </a:r>
          </a:p>
          <a:p>
            <a:pPr lvl="1" algn="l" rtl="0"/>
            <a:r>
              <a:rPr lang="pl" b="0" i="0" u="none"/>
              <a:t>Listy obowiązków wszystkich członków zespołu są sprawdzone i uzgodnione.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064264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/>
              <a:t>Efekty pierwszego spotkania zespołu – 2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algn="l" rtl="0">
              <a:buFont typeface="+mj-lt"/>
              <a:buAutoNum type="arabicPeriod" startAt="4"/>
            </a:pPr>
            <a:r>
              <a:rPr lang="pl" b="0" i="0" u="none"/>
              <a:t>Zespół tworzy plan użycia technologii zawierający</a:t>
            </a:r>
            <a:endParaRPr lang="pl" dirty="0"/>
          </a:p>
          <a:p>
            <a:pPr lvl="1" algn="l" rtl="0"/>
            <a:r>
              <a:rPr lang="pl" b="0" i="0" u="none"/>
              <a:t>Uzgodnienia dotyczące głównego typu pracy (równoległa, sekwencyjna, sekwencyjna zbiorcza)</a:t>
            </a:r>
            <a:endParaRPr lang="pl" dirty="0"/>
          </a:p>
          <a:p>
            <a:pPr lvl="1" algn="l" rtl="0"/>
            <a:r>
              <a:rPr lang="pl" b="0" i="0" u="none"/>
              <a:t>Technologie potrzebne dla danego typu pracy</a:t>
            </a:r>
            <a:endParaRPr lang="pl" dirty="0"/>
          </a:p>
          <a:p>
            <a:pPr lvl="1" algn="l" rtl="0"/>
            <a:r>
              <a:rPr lang="pl" b="0" i="0" u="none"/>
              <a:t>Informacje w jaki sposób wymieniane będą informacje oraz dokumenty</a:t>
            </a:r>
            <a:endParaRPr lang="pl" dirty="0"/>
          </a:p>
          <a:p>
            <a:pPr lvl="1" algn="l" rtl="0"/>
            <a:r>
              <a:rPr lang="pl" b="0" i="0" u="none"/>
              <a:t>Sprzętowe i programowe potrzeby członków zespołu (e-mail, faks, telefon, video itd.)</a:t>
            </a:r>
            <a:endParaRPr lang="pl" dirty="0"/>
          </a:p>
          <a:p>
            <a:pPr lvl="1" algn="l" rtl="0"/>
            <a:r>
              <a:rPr lang="pl" b="0" i="0" u="none"/>
              <a:t>Informacje w jaki sposób dokumenty będą przechowywane (strona zespołu, pliki dzielone lub inne)</a:t>
            </a:r>
            <a:endParaRPr lang="pl" dirty="0"/>
          </a:p>
          <a:p>
            <a:pPr lvl="1" algn="l" rtl="0"/>
            <a:r>
              <a:rPr lang="pl" b="0" i="0" u="none"/>
              <a:t>Informacje kiedy oznaczać wiadomości lub dokumenty jako „pilne”, „ważne” itp.</a:t>
            </a:r>
            <a:endParaRPr lang="pl" dirty="0"/>
          </a:p>
          <a:p>
            <a:pPr lvl="1" algn="l" rtl="0"/>
            <a:r>
              <a:rPr lang="pl" b="0" i="0" u="none"/>
              <a:t>Sposoby nabywania nowych technologii (np. technologie pracy grupowej, elektroniczne systemy spotkań)</a:t>
            </a:r>
            <a:endParaRPr lang="pl" dirty="0"/>
          </a:p>
          <a:p>
            <a:pPr lvl="1" algn="l" rtl="0"/>
            <a:r>
              <a:rPr lang="pl" b="0" i="0" u="none"/>
              <a:t>Szkolenia oraz ukierunkowanie członków zespołu w zakresie technologii</a:t>
            </a:r>
            <a:endParaRPr lang="pl" dirty="0"/>
          </a:p>
          <a:p>
            <a:pPr lvl="1" algn="l" rtl="0"/>
            <a:r>
              <a:rPr lang="pl" b="0" i="0" u="none"/>
              <a:t>Przegląd problemów z kompatyblinością (MAC czy PC, edytory tekstu, dostawcy internetowi)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916635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/>
              <a:t>Efekty pierwszego spotkania zespołu – 3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l" rtl="0">
              <a:buFont typeface="+mj-lt"/>
              <a:buAutoNum type="arabicPeriod" startAt="5"/>
            </a:pPr>
            <a:r>
              <a:rPr lang="pl" b="0" i="0" u="none"/>
              <a:t>Zespół tworzy plan komunikacji zewnętrznej:</a:t>
            </a:r>
            <a:endParaRPr lang="pl" dirty="0"/>
          </a:p>
          <a:p>
            <a:pPr lvl="1" algn="l" rtl="0"/>
            <a:r>
              <a:rPr lang="pl" b="0" i="0" u="none"/>
              <a:t>Którzy interesariusze, partnerzy, zwolennicy i inni będą otrzymywać informacje i kiedy?</a:t>
            </a:r>
            <a:endParaRPr lang="pl" dirty="0"/>
          </a:p>
          <a:p>
            <a:pPr lvl="1" algn="l" rtl="0"/>
            <a:r>
              <a:rPr lang="pl" b="0" i="0" u="none"/>
              <a:t>Którzy członkowie zespołu będą koordynowali kontakty z tymi grupami oraz odpowiadali na pytania?</a:t>
            </a:r>
            <a:endParaRPr lang="pl" dirty="0"/>
          </a:p>
          <a:p>
            <a:pPr marL="457200" indent="-457200" algn="l" rtl="0">
              <a:buFont typeface="+mj-lt"/>
              <a:buAutoNum type="arabicPeriod" startAt="6"/>
            </a:pPr>
            <a:r>
              <a:rPr lang="pl" b="0" i="0" u="none"/>
              <a:t>Zespół określa w jakis sposób będą oceniane postępy:	</a:t>
            </a:r>
            <a:endParaRPr lang="pl" dirty="0"/>
          </a:p>
          <a:p>
            <a:pPr lvl="1" algn="l" rtl="0"/>
            <a:r>
              <a:rPr lang="pl" b="0" i="0" u="none"/>
              <a:t>Częstotliwość spotkań zespołu</a:t>
            </a:r>
            <a:endParaRPr lang="pl" dirty="0"/>
          </a:p>
          <a:p>
            <a:pPr lvl="1" algn="l" rtl="0"/>
            <a:r>
              <a:rPr lang="pl" b="0" i="0" u="none"/>
              <a:t>Wstępny program spotkań oceniających</a:t>
            </a:r>
            <a:endParaRPr lang="pl" dirty="0"/>
          </a:p>
          <a:p>
            <a:pPr lvl="1" algn="l" rtl="0"/>
            <a:r>
              <a:rPr lang="pl" b="0" i="0" u="none"/>
              <a:t>Czyja obecność będzie wymagana</a:t>
            </a:r>
            <a:endParaRPr lang="pl" dirty="0"/>
          </a:p>
          <a:p>
            <a:pPr lvl="1" algn="l" rtl="0"/>
            <a:r>
              <a:rPr lang="pl" b="0" i="0" u="none"/>
              <a:t>W jaki sposób będą odbywały się spotkania (konferencje głosowe, telekonferencje, spotkania twarzą w twarz itd.) </a:t>
            </a:r>
            <a:endParaRPr lang="pl" dirty="0"/>
          </a:p>
          <a:p>
            <a:pPr marL="457200" indent="-457200" algn="l" rtl="0">
              <a:buFont typeface="+mj-lt"/>
              <a:buAutoNum type="arabicPeriod" startAt="7"/>
            </a:pPr>
            <a:r>
              <a:rPr lang="pl" b="0" i="0" u="none"/>
              <a:t>Prowadzone są czynności budujące zespół i omawiane są normy zespołowe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2358433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/>
              <a:t>Niezbędne role członków zespołu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pl" b="0" i="0" u="none"/>
              <a:t>Role koordynacji i współpracy</a:t>
            </a:r>
            <a:endParaRPr lang="pl" dirty="0" smtClean="0"/>
          </a:p>
          <a:p>
            <a:pPr lvl="1" algn="l" rtl="0"/>
            <a:r>
              <a:rPr lang="pl" b="0" i="0" u="none"/>
              <a:t>Ambasadorzy zespołu</a:t>
            </a:r>
            <a:endParaRPr lang="pl" dirty="0" smtClean="0"/>
          </a:p>
          <a:p>
            <a:pPr lvl="1" algn="l" rtl="0"/>
            <a:r>
              <a:rPr lang="pl" b="0" i="0" u="none"/>
              <a:t>Zwiadowcy zespołu</a:t>
            </a:r>
            <a:endParaRPr lang="pl" dirty="0" smtClean="0"/>
          </a:p>
          <a:p>
            <a:pPr lvl="1" algn="l" rtl="0"/>
            <a:r>
              <a:rPr lang="pl" b="0" i="0" u="none"/>
              <a:t>Wewnętrzni koordynatorzy zespołu</a:t>
            </a:r>
            <a:endParaRPr lang="pl" dirty="0" smtClean="0"/>
          </a:p>
          <a:p>
            <a:pPr lvl="1" algn="l" rtl="0"/>
            <a:r>
              <a:rPr lang="pl" b="0" i="0" u="none"/>
              <a:t>Twórcy wewnętrznego zaufania w zespole</a:t>
            </a:r>
            <a:endParaRPr lang="pl" dirty="0" smtClean="0"/>
          </a:p>
          <a:p>
            <a:pPr lvl="1" algn="l" rtl="0"/>
            <a:r>
              <a:rPr lang="pl" b="0" i="0" u="none"/>
              <a:t>Nauczyciele zespołu</a:t>
            </a:r>
            <a:endParaRPr lang="pl" dirty="0" smtClean="0"/>
          </a:p>
          <a:p>
            <a:pPr lvl="1" algn="l" rtl="0"/>
            <a:r>
              <a:rPr lang="pl" b="0" i="0" u="none"/>
              <a:t>Wcieleni do zespołu</a:t>
            </a:r>
            <a:endParaRPr lang="pl" dirty="0" smtClean="0"/>
          </a:p>
          <a:p>
            <a:pPr algn="l" rtl="0"/>
            <a:r>
              <a:rPr lang="pl" b="0" i="0" u="none"/>
              <a:t>Role autonomiczne</a:t>
            </a:r>
            <a:endParaRPr lang="pl" dirty="0" smtClean="0"/>
          </a:p>
          <a:p>
            <a:pPr lvl="1" algn="l" rtl="0"/>
            <a:r>
              <a:rPr lang="pl" b="0" i="0" u="none"/>
              <a:t>Bycie samorządnym ekspertem</a:t>
            </a:r>
            <a:endParaRPr lang="pl" dirty="0" smtClean="0"/>
          </a:p>
          <a:p>
            <a:pPr lvl="1" algn="l" rtl="0"/>
            <a:r>
              <a:rPr lang="pl" b="0" i="0" u="none"/>
              <a:t>Komunikowanie się z liderem zespołu</a:t>
            </a:r>
          </a:p>
          <a:p>
            <a:pPr lvl="1" algn="l" rtl="0"/>
            <a:r>
              <a:rPr lang="pl" b="0" i="0" u="none"/>
              <a:t>Rozwiązywanie konfliktów</a:t>
            </a:r>
            <a:endParaRPr lang="pl" dirty="0" smtClean="0"/>
          </a:p>
          <a:p>
            <a:pPr lvl="1" algn="l" rtl="0"/>
            <a:r>
              <a:rPr lang="pl" b="0" i="0" u="none"/>
              <a:t>Asertywne planowanie pracy zespołowej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805688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/>
              <a:t>Czynności roli koordynacji i współpracy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pl" b="0" i="0" u="none"/>
              <a:t>Współpraca z zarządem lokalnym w zakresie zespołu i postępów</a:t>
            </a:r>
            <a:endParaRPr lang="pl" dirty="0" smtClean="0"/>
          </a:p>
          <a:p>
            <a:pPr algn="l" rtl="0"/>
            <a:r>
              <a:rPr lang="pl" b="0" i="0" u="none"/>
              <a:t>Systematyczne składanie raportów dotyczących lokalnych obaw, zainteresowań i reakcji na pracę zespołu</a:t>
            </a:r>
            <a:endParaRPr lang="pl" dirty="0" smtClean="0"/>
          </a:p>
          <a:p>
            <a:pPr algn="l" rtl="0"/>
            <a:r>
              <a:rPr lang="pl" b="0" i="0" u="none"/>
              <a:t>Składanie raportów dotyczących postępów prac oraz sukcesów cząstkowych innym członkom zespołu</a:t>
            </a:r>
            <a:endParaRPr lang="pl" dirty="0" smtClean="0"/>
          </a:p>
          <a:p>
            <a:pPr algn="l" rtl="0"/>
            <a:r>
              <a:rPr lang="pl" b="0" i="0" u="none"/>
              <a:t>Ocenianie wpływu własnych działań na innych członków zespołu</a:t>
            </a:r>
            <a:endParaRPr lang="pl" dirty="0" smtClean="0"/>
          </a:p>
          <a:p>
            <a:pPr algn="l" rtl="0"/>
            <a:r>
              <a:rPr lang="pl" b="0" i="0" u="none"/>
              <a:t>Omawianie poziomu koordynacji i współpracy odpowiedniego dla zespołu</a:t>
            </a:r>
            <a:endParaRPr lang="pl" dirty="0" smtClean="0"/>
          </a:p>
          <a:p>
            <a:pPr algn="l" rtl="0"/>
            <a:r>
              <a:rPr lang="pl" b="0" i="0" u="none"/>
              <a:t>Poświęcanie czasu na dzielenie wiedzy</a:t>
            </a:r>
            <a:endParaRPr lang="pl" dirty="0" smtClean="0"/>
          </a:p>
          <a:p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316279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/>
              <a:t>Cele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pl" b="0" i="0" u="none"/>
              <a:t>Poznanie podstaw zarządzania zespołem </a:t>
            </a:r>
          </a:p>
          <a:p>
            <a:pPr algn="l" rtl="0"/>
            <a:r>
              <a:rPr lang="pl" b="0" i="0" u="none"/>
              <a:t>Przedyskutowanie różnic występujących pomiędzy zespołami realnymi i wirtualnymi</a:t>
            </a:r>
            <a:endParaRPr lang="pl" dirty="0" smtClean="0"/>
          </a:p>
          <a:p>
            <a:pPr algn="l" rtl="0"/>
            <a:r>
              <a:rPr lang="pl" b="0" i="0" u="none"/>
              <a:t>Poznanie sposobów tworzenia zespołów wirtulnych</a:t>
            </a:r>
          </a:p>
          <a:p>
            <a:pPr algn="l" rtl="0"/>
            <a:r>
              <a:rPr lang="pl" b="0" i="0" u="none"/>
              <a:t>Poznanie niezbędnych ról członków zespołu</a:t>
            </a:r>
            <a:endParaRPr lang="pl" dirty="0" smtClean="0"/>
          </a:p>
          <a:p>
            <a:pPr algn="l" rtl="0"/>
            <a:r>
              <a:rPr lang="pl" b="0" i="0" u="none"/>
              <a:t>Poznanie niezbędnych kompetencji członków zespołu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4187630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/>
              <a:t>Czynności roli autonomicznej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pl" b="0" i="0" u="none"/>
              <a:t>Uczestnictwo w działaniach zespołu wymagających specjalistycznej wiedzy</a:t>
            </a:r>
            <a:endParaRPr lang="pl" dirty="0" smtClean="0"/>
          </a:p>
          <a:p>
            <a:pPr algn="l" rtl="0"/>
            <a:r>
              <a:rPr lang="pl" b="0" i="0" u="none"/>
              <a:t>Godzenie konkurujących priorytetów zespołu, innych zespołów oraz lokalnych potrzeb</a:t>
            </a:r>
            <a:endParaRPr lang="pl" dirty="0" smtClean="0"/>
          </a:p>
          <a:p>
            <a:pPr algn="l" rtl="0"/>
            <a:r>
              <a:rPr lang="pl" b="0" i="0" u="none"/>
              <a:t>Wyjaśnianie niejasnych zadań z liderem zespołu i/lub z innymi członkami zespołu</a:t>
            </a:r>
            <a:endParaRPr lang="pl" dirty="0" smtClean="0"/>
          </a:p>
          <a:p>
            <a:pPr algn="l" rtl="0"/>
            <a:r>
              <a:rPr lang="pl" b="0" i="0" u="none"/>
              <a:t>Podejmowanie inicjatywy przeprowadzania czynności związanych z budowaniem sieci kontaktów i rozszerzaniem granic w imieniu zespołu</a:t>
            </a:r>
            <a:endParaRPr lang="pl" dirty="0" smtClean="0"/>
          </a:p>
          <a:p>
            <a:pPr algn="l" rtl="0"/>
            <a:r>
              <a:rPr lang="pl" b="0" i="0" u="none"/>
              <a:t>Ocenianie własnego wkładu i postępu zespołu w zestawieniu z własnymi celami osobistymi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3858571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/>
              <a:t>Niezbędne kompetencje członków zespołu – 1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/>
            <a:r>
              <a:rPr lang="pl" b="0" i="0" u="none"/>
              <a:t>Zarządzanie projektem</a:t>
            </a:r>
          </a:p>
          <a:p>
            <a:pPr lvl="1" algn="l" rtl="0"/>
            <a:r>
              <a:rPr lang="pl" b="0" i="0" u="none"/>
              <a:t>Planowanie i organizowanie indywidualnej pracy tak, aby odpowiadała harmonogramonowi zespołu</a:t>
            </a:r>
            <a:endParaRPr lang="pl" dirty="0" smtClean="0"/>
          </a:p>
          <a:p>
            <a:pPr lvl="1" algn="l" rtl="0"/>
            <a:r>
              <a:rPr lang="pl" b="0" i="0" u="none"/>
              <a:t>Rozwijanie i używanie metod raportowania postępu i problemów</a:t>
            </a:r>
            <a:endParaRPr lang="pl" dirty="0" smtClean="0"/>
          </a:p>
          <a:p>
            <a:pPr lvl="1" algn="l" rtl="0"/>
            <a:r>
              <a:rPr lang="pl" b="0" i="0" u="none"/>
              <a:t>Monitorowanie i kontrolowanie kosztów</a:t>
            </a:r>
            <a:endParaRPr lang="pl" dirty="0" smtClean="0"/>
          </a:p>
          <a:p>
            <a:pPr lvl="1" algn="l" rtl="0"/>
            <a:r>
              <a:rPr lang="pl" b="0" i="0" u="none"/>
              <a:t>Podejmowanie działań pozwalających „wrócić na tor”</a:t>
            </a:r>
            <a:endParaRPr lang="pl" dirty="0" smtClean="0"/>
          </a:p>
          <a:p>
            <a:pPr lvl="1" algn="l" rtl="0"/>
            <a:r>
              <a:rPr lang="pl" b="0" i="0" u="none"/>
              <a:t>Dokumentowanie i dzielenie doświadczeń poszczególnych członków</a:t>
            </a:r>
            <a:endParaRPr lang="pl" dirty="0" smtClean="0"/>
          </a:p>
          <a:p>
            <a:pPr algn="l" rtl="0"/>
            <a:r>
              <a:rPr lang="pl" b="0" i="0" u="none"/>
              <a:t>Budowanie sieci kontaktów</a:t>
            </a:r>
          </a:p>
          <a:p>
            <a:pPr lvl="1" algn="l" rtl="0"/>
            <a:r>
              <a:rPr lang="pl" b="0" i="0" u="none"/>
              <a:t>Znajomość krajobrazu organizacyjnego i osób w nim będacych</a:t>
            </a:r>
            <a:endParaRPr lang="pl" dirty="0" smtClean="0"/>
          </a:p>
          <a:p>
            <a:pPr lvl="1" algn="l" rtl="0"/>
            <a:r>
              <a:rPr lang="pl" b="0" i="0" u="none"/>
              <a:t>Znajomość pytań, które należy zadać aby poznać perspektywę innych</a:t>
            </a:r>
            <a:endParaRPr lang="pl" dirty="0" smtClean="0"/>
          </a:p>
          <a:p>
            <a:pPr lvl="1" algn="l" rtl="0"/>
            <a:r>
              <a:rPr lang="pl" b="0" i="0" u="none"/>
              <a:t>Utrzymywanie wytycznych dotyczących kiedy spotkać się z ludźmi twarzą w twarz, kiedy wysłać wiadomość a kiedy ich unikać</a:t>
            </a:r>
            <a:endParaRPr lang="pl" dirty="0" smtClean="0"/>
          </a:p>
          <a:p>
            <a:pPr lvl="1" algn="l" rtl="0"/>
            <a:r>
              <a:rPr lang="pl" b="0" i="0" u="none"/>
              <a:t>Zdolność dostrzegania innych punktów widzenia i współodczuwania z różnymi grupami</a:t>
            </a:r>
            <a:endParaRPr lang="pl" dirty="0" smtClean="0"/>
          </a:p>
          <a:p>
            <a:pPr algn="l" rtl="0"/>
            <a:r>
              <a:rPr lang="pl" b="0" i="0" u="none"/>
              <a:t>Używanie technologii</a:t>
            </a:r>
            <a:endParaRPr lang="pl" dirty="0" smtClean="0"/>
          </a:p>
          <a:p>
            <a:pPr lvl="1" algn="l" rtl="0"/>
            <a:r>
              <a:rPr lang="pl" b="0" i="0" u="none"/>
              <a:t>Używanie odpowiedniej technologii do komunikowania się, koordynowania, współpracy, mając na uwadze zadanie oraz przygotowanie innych członków zespołu</a:t>
            </a:r>
            <a:endParaRPr lang="pl" dirty="0" smtClean="0"/>
          </a:p>
          <a:p>
            <a:pPr lvl="1" algn="l" rtl="0"/>
            <a:r>
              <a:rPr lang="pl" b="0" i="0" u="none"/>
              <a:t>Wiedza na temat dostępu do szkoleń lub pomocy związanych z nowymi technologiami</a:t>
            </a:r>
            <a:endParaRPr lang="pl" dirty="0" smtClean="0"/>
          </a:p>
          <a:p>
            <a:pPr lvl="1" algn="l" rtl="0"/>
            <a:r>
              <a:rPr lang="pl" b="0" i="0" u="none"/>
              <a:t>Znajomość etykiety dotyczącej używania technologii</a:t>
            </a:r>
            <a:endParaRPr lang="pl" dirty="0" smtClean="0"/>
          </a:p>
          <a:p>
            <a:pPr lvl="1" algn="l" rtl="0"/>
            <a:r>
              <a:rPr lang="pl" b="0" i="0" u="none"/>
              <a:t>Wiedza na temat planowania i prowadzenia zdalnych spotkań zespołu</a:t>
            </a:r>
            <a:endParaRPr lang="pl" dirty="0" smtClean="0"/>
          </a:p>
          <a:p>
            <a:pPr lvl="1" algn="l" rtl="0"/>
            <a:r>
              <a:rPr lang="pl" b="0" i="0" u="none"/>
              <a:t>Tworzenie systemów kopii zapasowych na wypadek awarii planowanej technologii</a:t>
            </a:r>
            <a:endParaRPr lang="pl" dirty="0" smtClean="0"/>
          </a:p>
        </p:txBody>
      </p:sp>
    </p:spTree>
    <p:extLst>
      <p:ext uri="{BB962C8B-B14F-4D97-AF65-F5344CB8AC3E}">
        <p14:creationId xmlns:p14="http://schemas.microsoft.com/office/powerpoint/2010/main" val="2033411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/>
              <a:t>Niezbędne kompetencje członków zespołu – 2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pl" b="0" i="0" u="none" dirty="0"/>
              <a:t>Samorządność</a:t>
            </a:r>
          </a:p>
          <a:p>
            <a:pPr lvl="1" algn="l" rtl="0"/>
            <a:r>
              <a:rPr lang="pl" b="0" i="0" u="none" dirty="0"/>
              <a:t>Umiejętności tworzenia osobistych i zawodowych priorytetów i celów</a:t>
            </a:r>
            <a:endParaRPr lang="pl" dirty="0"/>
          </a:p>
          <a:p>
            <a:pPr lvl="1" algn="l" rtl="0"/>
            <a:r>
              <a:rPr lang="pl" b="0" i="0" u="none" dirty="0"/>
              <a:t>Umiejętności wyznaczania priorytetów pracy i określania ograniczeń</a:t>
            </a:r>
            <a:endParaRPr lang="pl" dirty="0" smtClean="0"/>
          </a:p>
          <a:p>
            <a:pPr lvl="1" algn="l" rtl="0"/>
            <a:r>
              <a:rPr lang="pl" b="0" i="0" u="none" dirty="0"/>
              <a:t>Umiejętności tworzenia i wykorzystywania okazji dotyczących indywidualnej nauki, rozwoju i satysfakcji zawodowej</a:t>
            </a:r>
            <a:endParaRPr lang="pl" dirty="0" smtClean="0"/>
          </a:p>
          <a:p>
            <a:pPr lvl="1" algn="l" rtl="0"/>
            <a:r>
              <a:rPr lang="pl" b="0" i="0" u="none" dirty="0"/>
              <a:t>Umiejętności przejmowania inicjatywy w celu zmiany metod pracy i procesów po to aby spełnić wymagania</a:t>
            </a:r>
            <a:endParaRPr lang="pl" dirty="0"/>
          </a:p>
          <a:p>
            <a:pPr algn="l" rtl="0"/>
            <a:r>
              <a:rPr lang="pl" b="0" i="0" u="none" dirty="0"/>
              <a:t>Rozszerzanie granic</a:t>
            </a:r>
            <a:endParaRPr lang="pl" dirty="0" smtClean="0"/>
          </a:p>
          <a:p>
            <a:pPr lvl="1" algn="l" rtl="0"/>
            <a:r>
              <a:rPr lang="pl" b="0" i="0" u="none" dirty="0"/>
              <a:t>Zrozumienie wpływu norm kulturowych na pracę i współpracę</a:t>
            </a:r>
            <a:endParaRPr lang="pl" dirty="0" smtClean="0"/>
          </a:p>
          <a:p>
            <a:pPr lvl="1" algn="l" rtl="0"/>
            <a:r>
              <a:rPr lang="pl" b="0" i="0" u="none" dirty="0"/>
              <a:t>Zrozumienie jak różnice w kulturach narodowych, funkcjonalnych i organizacyjnych wpływają na style pracy, interakcje w zespole, oczekiwania członków zespołu i dynamikę zespołu</a:t>
            </a:r>
          </a:p>
          <a:p>
            <a:pPr lvl="1" algn="l" rtl="0"/>
            <a:r>
              <a:rPr lang="pl" b="0" i="0" u="none" dirty="0"/>
              <a:t>Wrażliwość na różnice w praktyktach biznesowych w różnych częściach świata</a:t>
            </a:r>
            <a:endParaRPr lang="pl" dirty="0" smtClean="0"/>
          </a:p>
          <a:p>
            <a:pPr lvl="1" algn="l" rtl="0"/>
            <a:r>
              <a:rPr lang="pl" b="0" i="0" u="none" dirty="0"/>
              <a:t>Zrozumienie sposobów działania organizacji i ich struktur</a:t>
            </a:r>
            <a:endParaRPr lang="pl" dirty="0" smtClean="0"/>
          </a:p>
          <a:p>
            <a:pPr lvl="1" algn="l" rtl="0"/>
            <a:r>
              <a:rPr lang="pl" b="0" i="0" u="none" dirty="0"/>
              <a:t>Umiejętność spojrzenia z dystansu na pracę i przedsiębiorstwo</a:t>
            </a:r>
            <a:endParaRPr lang="pl" dirty="0"/>
          </a:p>
          <a:p>
            <a:pPr algn="l" rtl="0"/>
            <a:r>
              <a:rPr lang="pl" b="0" i="0" u="none" dirty="0" smtClean="0"/>
              <a:t>Świadomość </a:t>
            </a:r>
            <a:r>
              <a:rPr lang="pl" b="0" i="0" u="none" smtClean="0"/>
              <a:t>relacji międzyludzkich</a:t>
            </a:r>
            <a:endParaRPr lang="pl" b="1" dirty="0" smtClean="0"/>
          </a:p>
          <a:p>
            <a:pPr lvl="1" algn="l" rtl="0"/>
            <a:r>
              <a:rPr lang="pl" b="0" i="0" u="none" dirty="0"/>
              <a:t>Posiadanie świadomości występowania styli interpersonalnych i ich wpływu na innych</a:t>
            </a:r>
            <a:endParaRPr lang="pl" dirty="0" smtClean="0"/>
          </a:p>
          <a:p>
            <a:pPr lvl="1" algn="l" rtl="0"/>
            <a:r>
              <a:rPr lang="pl" b="0" i="0" u="none" dirty="0"/>
              <a:t>Zbieranie opinii na temat danego stylu interpersonalnego od członków zespołu</a:t>
            </a:r>
            <a:endParaRPr lang="pl" dirty="0" smtClean="0"/>
          </a:p>
          <a:p>
            <a:pPr lvl="1" algn="l" rtl="0"/>
            <a:r>
              <a:rPr lang="pl" b="0" i="0" u="none" dirty="0"/>
              <a:t>Omawianie interpersonalnych sił i słabości jednego z członków zespołu z pozostałymi członkami i zapewnianie odpowiednich rad ich dotyczących</a:t>
            </a:r>
            <a:endParaRPr lang="pl" dirty="0" smtClean="0"/>
          </a:p>
          <a:p>
            <a:pPr lvl="1" algn="l" rtl="0"/>
            <a:r>
              <a:rPr lang="pl" b="0" i="0" u="none" dirty="0"/>
              <a:t>Umiejętność planowania doświadczeń prowadzących do ulepszeń</a:t>
            </a:r>
            <a:endParaRPr lang="pl" dirty="0"/>
          </a:p>
          <a:p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923922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/>
              <a:t>Ocenianie i rozwijanie kompetencji członków zespołu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pl" b="0" i="0" u="none"/>
              <a:t>Wypełnij listę kontrolną (6.1) aby ocenić siebie</a:t>
            </a:r>
            <a:endParaRPr lang="pl" dirty="0" smtClean="0"/>
          </a:p>
          <a:p>
            <a:pPr algn="l" rtl="0"/>
            <a:r>
              <a:rPr lang="pl" b="0" i="0" u="none"/>
              <a:t>Wymień się oceną ze swoim kolegą i przedyskutuj sposoby pozwalające rozwinąć Twoje umiejetności oraz zgromadzić więcej doświadczenia w obszarach, w których są najsłabsze</a:t>
            </a:r>
            <a:endParaRPr lang="pl" dirty="0" smtClean="0"/>
          </a:p>
          <a:p>
            <a:pPr algn="l" rtl="0"/>
            <a:r>
              <a:rPr lang="pl" b="0" i="0" u="none"/>
              <a:t>Burza mózgów: jakie inne umiejętności/doświadczenia są ważne dla:</a:t>
            </a:r>
          </a:p>
          <a:p>
            <a:pPr lvl="1" algn="l" rtl="0"/>
            <a:r>
              <a:rPr lang="pl" b="0" i="0" u="none"/>
              <a:t>Zarządzania projektem?</a:t>
            </a:r>
          </a:p>
          <a:p>
            <a:pPr lvl="1" algn="l" rtl="0"/>
            <a:r>
              <a:rPr lang="pl" b="0" i="0" u="none"/>
              <a:t>Budowania sieci kontaktów?</a:t>
            </a:r>
          </a:p>
          <a:p>
            <a:pPr lvl="1" algn="l" rtl="0"/>
            <a:r>
              <a:rPr lang="pl" b="0" i="0" u="none"/>
              <a:t>Używania technologii?</a:t>
            </a:r>
          </a:p>
          <a:p>
            <a:pPr lvl="1" algn="l" rtl="0"/>
            <a:r>
              <a:rPr lang="pl" b="0" i="0" u="none"/>
              <a:t>Samorządności?</a:t>
            </a:r>
          </a:p>
          <a:p>
            <a:pPr lvl="1" algn="l" rtl="0"/>
            <a:r>
              <a:rPr lang="pl" b="0" i="0" u="none"/>
              <a:t>Rozszerzania granic?</a:t>
            </a:r>
          </a:p>
          <a:p>
            <a:pPr lvl="1" algn="l" rtl="0"/>
            <a:r>
              <a:rPr lang="pl" b="0" i="0" u="none"/>
              <a:t>Świadomości relacji międzyludzkich?</a:t>
            </a:r>
          </a:p>
        </p:txBody>
      </p:sp>
    </p:spTree>
    <p:extLst>
      <p:ext uri="{BB962C8B-B14F-4D97-AF65-F5344CB8AC3E}">
        <p14:creationId xmlns:p14="http://schemas.microsoft.com/office/powerpoint/2010/main" val="742501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/>
              <a:t>Rola kultury w definiowaniu ról zespołowych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pl" b="0" i="0" u="none"/>
              <a:t>Dystans władzy</a:t>
            </a:r>
            <a:endParaRPr lang="pl" dirty="0"/>
          </a:p>
          <a:p>
            <a:pPr algn="l" rtl="0"/>
            <a:r>
              <a:rPr lang="pl" b="0" i="0" u="none"/>
              <a:t>Unikanie niepewności</a:t>
            </a:r>
            <a:endParaRPr lang="pl" dirty="0" smtClean="0"/>
          </a:p>
          <a:p>
            <a:pPr algn="l" rtl="0"/>
            <a:r>
              <a:rPr lang="pl" b="0" i="0" u="none"/>
              <a:t>Indywidualizm-kolektywizm</a:t>
            </a:r>
            <a:endParaRPr lang="pl" dirty="0" smtClean="0"/>
          </a:p>
          <a:p>
            <a:pPr algn="l" rtl="0"/>
            <a:r>
              <a:rPr lang="pl" b="0" i="0" u="none"/>
              <a:t>Męskość-kobiecość</a:t>
            </a:r>
            <a:endParaRPr lang="pl" dirty="0" smtClean="0"/>
          </a:p>
          <a:p>
            <a:pPr algn="l" rtl="0"/>
            <a:r>
              <a:rPr lang="pl" b="0" i="0" u="none"/>
              <a:t>Kontekst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387305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/>
              <a:t>Rodzaje zespołów wirtualnych –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pl" b="0" i="0" u="none"/>
              <a:t>Sieciowe</a:t>
            </a:r>
          </a:p>
          <a:p>
            <a:pPr lvl="1" algn="l" rtl="0"/>
            <a:r>
              <a:rPr lang="pl" b="0" i="0" u="none"/>
              <a:t>Członkostwo jest rozsiane i płynne; członkowie przychodzą i odchodzą w miarę potrzeb. Zespół nie ma ściśle określonych granic w ramach organizacji.</a:t>
            </a:r>
            <a:endParaRPr lang="pl" dirty="0" smtClean="0"/>
          </a:p>
          <a:p>
            <a:pPr algn="l" rtl="0"/>
            <a:r>
              <a:rPr lang="pl" b="0" i="0" u="none"/>
              <a:t>Równoległe</a:t>
            </a:r>
            <a:endParaRPr lang="pl" dirty="0" smtClean="0"/>
          </a:p>
          <a:p>
            <a:pPr lvl="1" algn="l" rtl="0"/>
            <a:r>
              <a:rPr lang="pl" b="0" i="0" u="none"/>
              <a:t>Zespół ma ściśle określone granice i członkostwo. Zespół pracuje przez krótki okres czasu w celu stworzenia zaleceń dotyczących poprawy procesu lub systemu.</a:t>
            </a:r>
            <a:endParaRPr lang="pl" dirty="0" smtClean="0"/>
          </a:p>
          <a:p>
            <a:pPr algn="l" rtl="0"/>
            <a:r>
              <a:rPr lang="pl" b="0" i="0" u="none"/>
              <a:t>Projektowe lub rozwijające produkt</a:t>
            </a:r>
          </a:p>
          <a:p>
            <a:pPr lvl="1" algn="l" rtl="0"/>
            <a:r>
              <a:rPr lang="pl" b="0" i="0" u="none"/>
              <a:t>Zespół charakteryzuje się płynnym członkostwem, śćisłymi granicami oraz określonym klientem, wymaganiami technicznymi i wynikami pracy. Zajmuje się zadaniami wymagającymi dłuższego okresu czasu, które nie są rutynowe. Zespół posiada kompetencje do podejmowania decyzji.</a:t>
            </a:r>
            <a:endParaRPr lang="pl" dirty="0" smtClean="0"/>
          </a:p>
        </p:txBody>
      </p:sp>
    </p:spTree>
    <p:extLst>
      <p:ext uri="{BB962C8B-B14F-4D97-AF65-F5344CB8AC3E}">
        <p14:creationId xmlns:p14="http://schemas.microsoft.com/office/powerpoint/2010/main" val="242539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/>
              <a:t>Rodzaje zespołów wirtualnych – 2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pl" b="0" i="0" u="none" dirty="0"/>
              <a:t>Praca lub produkcja</a:t>
            </a:r>
            <a:endParaRPr lang="pl" dirty="0" smtClean="0"/>
          </a:p>
          <a:p>
            <a:pPr lvl="1" algn="l" rtl="0"/>
            <a:r>
              <a:rPr lang="pl" b="0" i="0" u="none" dirty="0"/>
              <a:t>Zespół charakteryzuje się wyraźnym członkostwem i ściśle określonymi granicami. Członkowie wykonują regularną i stałą pracę, zazwyczaj w obrębie jednego obszaru funkcjonalnego.</a:t>
            </a:r>
            <a:endParaRPr lang="pl" dirty="0" smtClean="0"/>
          </a:p>
          <a:p>
            <a:pPr algn="l" rtl="0"/>
            <a:r>
              <a:rPr lang="pl" b="0" i="0" u="none" dirty="0"/>
              <a:t>Usługi</a:t>
            </a:r>
          </a:p>
          <a:p>
            <a:pPr lvl="1" algn="l" rtl="0"/>
            <a:r>
              <a:rPr lang="pl" b="0" i="0" u="none" dirty="0"/>
              <a:t>Zespół charakteryzuje się wyraźnym członkostwem i wspiera bieżących klientów, aktywność w sieci.</a:t>
            </a:r>
            <a:endParaRPr lang="pl" dirty="0" smtClean="0"/>
          </a:p>
          <a:p>
            <a:pPr algn="l" rtl="0"/>
            <a:r>
              <a:rPr lang="pl" b="0" i="0" u="none" dirty="0"/>
              <a:t>Zarządzanie</a:t>
            </a:r>
          </a:p>
          <a:p>
            <a:pPr lvl="1" algn="l" rtl="0"/>
            <a:r>
              <a:rPr lang="pl" b="0" i="0" u="none" dirty="0"/>
              <a:t>Zespół charakteryzuje się wyraźnym członkostwem i pracuje regularnie przewodząc działaniom korporacyjnym.</a:t>
            </a:r>
            <a:endParaRPr lang="pl" dirty="0" smtClean="0"/>
          </a:p>
          <a:p>
            <a:pPr algn="l" rtl="0"/>
            <a:r>
              <a:rPr lang="pl" b="0" i="0" u="none" dirty="0"/>
              <a:t>Działania</a:t>
            </a:r>
          </a:p>
          <a:p>
            <a:pPr lvl="1" algn="l" rtl="0"/>
            <a:r>
              <a:rPr lang="pl" b="0" i="0" u="none" dirty="0"/>
              <a:t>Zespół podejmuje natychmiastowe działania, zazwyczaj w sytuacjach awaryjnych. Członkostwo może być płynne lub </a:t>
            </a:r>
            <a:r>
              <a:rPr lang="pl" b="0" i="0" u="none" dirty="0" smtClean="0"/>
              <a:t>wyraźnie określone.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4166939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/>
              <a:t>Czynniki sukcesu zespołów wirtualnych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pl" b="0" i="0" u="none"/>
              <a:t>Polityka zarządzania zasobami ludzkimi w organizacji</a:t>
            </a:r>
            <a:endParaRPr lang="pl" dirty="0" smtClean="0"/>
          </a:p>
          <a:p>
            <a:pPr algn="l" rtl="0"/>
            <a:r>
              <a:rPr lang="pl" b="0" i="0" u="none"/>
              <a:t>Szkolenia i edukacja</a:t>
            </a:r>
            <a:endParaRPr lang="pl" dirty="0" smtClean="0"/>
          </a:p>
          <a:p>
            <a:pPr algn="l" rtl="0"/>
            <a:r>
              <a:rPr lang="pl" b="0" i="0" u="none"/>
              <a:t>Normy organizacyjne i procesy zespołowe</a:t>
            </a:r>
            <a:endParaRPr lang="pl" dirty="0" smtClean="0"/>
          </a:p>
          <a:p>
            <a:pPr algn="l" rtl="0"/>
            <a:r>
              <a:rPr lang="pl" b="0" i="0" u="none"/>
              <a:t>Elektroniczne technologie wspierające współpracę i komunikację.</a:t>
            </a:r>
          </a:p>
          <a:p>
            <a:pPr algn="l" rtl="0"/>
            <a:r>
              <a:rPr lang="pl" b="0" i="0" u="none"/>
              <a:t>Kultura organizacyjna</a:t>
            </a:r>
            <a:endParaRPr lang="pl" dirty="0" smtClean="0"/>
          </a:p>
          <a:p>
            <a:pPr algn="l" rtl="0"/>
            <a:r>
              <a:rPr lang="pl" b="0" i="0" u="none"/>
              <a:t>Przywództwo</a:t>
            </a:r>
            <a:endParaRPr lang="pl" dirty="0" smtClean="0"/>
          </a:p>
          <a:p>
            <a:pPr algn="l" rtl="0"/>
            <a:r>
              <a:rPr lang="pl" b="0" i="0" u="none"/>
              <a:t>Utworzenie statutu zespołu oraz norm</a:t>
            </a:r>
            <a:endParaRPr lang="pl" dirty="0" smtClean="0"/>
          </a:p>
        </p:txBody>
      </p:sp>
    </p:spTree>
    <p:extLst>
      <p:ext uri="{BB962C8B-B14F-4D97-AF65-F5344CB8AC3E}">
        <p14:creationId xmlns:p14="http://schemas.microsoft.com/office/powerpoint/2010/main" val="837216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/>
              <a:t>Złożoność zespołu wirtualnego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pl" b="0" i="0" u="none"/>
              <a:t>Członkowie pochodzący z więcej niż jednej organizacji	 </a:t>
            </a:r>
            <a:endParaRPr lang="pl" dirty="0"/>
          </a:p>
          <a:p>
            <a:pPr marL="457200" indent="-457200" algn="l" rtl="0">
              <a:buFont typeface="+mj-lt"/>
              <a:buAutoNum type="arabicPeriod"/>
            </a:pPr>
            <a:r>
              <a:rPr lang="pl" b="0" i="0" u="none"/>
              <a:t>Członkowie pełniący więcej niż jedną funkcję	</a:t>
            </a:r>
            <a:endParaRPr lang="pl" dirty="0"/>
          </a:p>
          <a:p>
            <a:pPr marL="457200" indent="-457200" algn="l" rtl="0">
              <a:buFont typeface="+mj-lt"/>
              <a:buAutoNum type="arabicPeriod"/>
            </a:pPr>
            <a:r>
              <a:rPr lang="pl" b="0" i="0" u="none"/>
              <a:t>Członkowie, którzy przechodzą i odchodzą z zespołu	</a:t>
            </a:r>
            <a:endParaRPr lang="pl" dirty="0"/>
          </a:p>
          <a:p>
            <a:pPr marL="457200" indent="-457200" algn="l" rtl="0">
              <a:buFont typeface="+mj-lt"/>
              <a:buAutoNum type="arabicPeriod"/>
            </a:pPr>
            <a:r>
              <a:rPr lang="pl" b="0" i="0" u="none"/>
              <a:t>Rozproszenie geograficzne większe niż trzy sąsiadujące strefy czasowe	</a:t>
            </a:r>
            <a:endParaRPr lang="pl" dirty="0"/>
          </a:p>
          <a:p>
            <a:pPr marL="457200" indent="-457200" algn="l" rtl="0">
              <a:buFont typeface="+mj-lt"/>
              <a:buAutoNum type="arabicPeriod"/>
            </a:pPr>
            <a:r>
              <a:rPr lang="pl" b="0" i="0" u="none"/>
              <a:t>Rozproszenie geograficzne powodujące różnice w czasie rzędu 8-12 godzin	</a:t>
            </a:r>
            <a:endParaRPr lang="pl" dirty="0"/>
          </a:p>
          <a:p>
            <a:pPr marL="457200" indent="-457200" algn="l" rtl="0">
              <a:buFont typeface="+mj-lt"/>
              <a:buAutoNum type="arabicPeriod"/>
            </a:pPr>
            <a:r>
              <a:rPr lang="pl" b="0" i="0" u="none"/>
              <a:t>Członkowie pochodzący z więcej niż dwóch kultur	</a:t>
            </a:r>
            <a:endParaRPr lang="pl" dirty="0"/>
          </a:p>
          <a:p>
            <a:pPr marL="457200" indent="-457200" algn="l" rtl="0">
              <a:buFont typeface="+mj-lt"/>
              <a:buAutoNum type="arabicPeriod"/>
            </a:pPr>
            <a:r>
              <a:rPr lang="pl" b="0" i="0" u="none"/>
              <a:t>Członkowie, których językiem ojczystym jest inny język niż większości zespołu	</a:t>
            </a:r>
            <a:endParaRPr lang="pl" dirty="0"/>
          </a:p>
          <a:p>
            <a:pPr marL="457200" indent="-457200" algn="l" rtl="0">
              <a:buFont typeface="+mj-lt"/>
              <a:buAutoNum type="arabicPeriod"/>
            </a:pPr>
            <a:r>
              <a:rPr lang="pl" b="0" i="0" u="none"/>
              <a:t>Członkowie, którzy nie mają równego dostępu do elektronicznych technologii wspierających komunikację i współpracę</a:t>
            </a:r>
            <a:endParaRPr lang="pl" dirty="0"/>
          </a:p>
          <a:p>
            <a:pPr marL="457200" indent="-457200" algn="l" rtl="0">
              <a:buFont typeface="+mj-lt"/>
              <a:buAutoNum type="arabicPeriod"/>
            </a:pPr>
            <a:r>
              <a:rPr lang="pl" b="0" i="0" u="none"/>
              <a:t>Członkowie, którzy nie są formalnie przypisani do zespołu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2544975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 dirty="0" smtClean="0"/>
              <a:t>Umowa zespołu </a:t>
            </a:r>
            <a:r>
              <a:rPr lang="pl" b="0" i="0" u="none" dirty="0"/>
              <a:t>oraz normy – 1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pl" b="0" i="0" u="none"/>
              <a:t>Statut: umowa prowadząca do osiągania wyników</a:t>
            </a:r>
            <a:endParaRPr lang="pl" dirty="0" smtClean="0"/>
          </a:p>
          <a:p>
            <a:pPr lvl="1" algn="l" rtl="0"/>
            <a:r>
              <a:rPr lang="pl" b="0" i="0" u="none"/>
              <a:t>Teoria zasad społecznych: każda aktywność społeczna jest oparta na porozumieniu</a:t>
            </a:r>
            <a:endParaRPr lang="pl" dirty="0" smtClean="0"/>
          </a:p>
          <a:p>
            <a:pPr lvl="1" algn="l" rtl="0"/>
            <a:r>
              <a:rPr lang="pl" b="0" i="0" u="none"/>
              <a:t>Porozumienie może być niejawne</a:t>
            </a:r>
            <a:endParaRPr lang="pl" dirty="0" smtClean="0"/>
          </a:p>
          <a:p>
            <a:pPr algn="l" rtl="0"/>
            <a:r>
              <a:rPr lang="pl" b="0" i="0" u="none"/>
              <a:t>Jawne porozumienia wyrażają wspólną wizję i określają drogę do osiągnięcia pożądanych wyników</a:t>
            </a:r>
            <a:endParaRPr lang="pl" dirty="0" smtClean="0"/>
          </a:p>
          <a:p>
            <a:pPr algn="l" rtl="0"/>
            <a:r>
              <a:rPr lang="pl" b="0" i="0" u="none"/>
              <a:t>Porozumienie nie może zawierać wszystkiego</a:t>
            </a:r>
            <a:endParaRPr lang="pl" dirty="0" smtClean="0"/>
          </a:p>
          <a:p>
            <a:pPr lvl="1" algn="l" rtl="0"/>
            <a:r>
              <a:rPr lang="pl" b="0" i="0" u="none"/>
              <a:t>Konflikty nie mogą (i nie powinny) być wyeliminowane</a:t>
            </a:r>
            <a:endParaRPr lang="pl" dirty="0" smtClean="0"/>
          </a:p>
          <a:p>
            <a:pPr lvl="1" algn="l" rtl="0"/>
            <a:r>
              <a:rPr lang="pl" b="0" i="0" u="none"/>
              <a:t>Rozwiązywanie konfliktów prowadzi do nowych porozumień</a:t>
            </a:r>
            <a:endParaRPr lang="pl" dirty="0" smtClean="0"/>
          </a:p>
          <a:p>
            <a:pPr algn="l" rtl="0"/>
            <a:r>
              <a:rPr lang="pl" b="0" i="0" u="none"/>
              <a:t>Ćwiczenie: napisz kartę zespołu dla swojego własnego zespołu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2256396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 dirty="0" smtClean="0"/>
              <a:t>Umowa zespołu </a:t>
            </a:r>
            <a:r>
              <a:rPr lang="pl" b="0" i="0" u="none" dirty="0"/>
              <a:t>oraz normy – 2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pl" b="0" i="0" u="none"/>
              <a:t>Elementy karty zespołu</a:t>
            </a:r>
          </a:p>
          <a:p>
            <a:pPr lvl="1" algn="l" rtl="0"/>
            <a:r>
              <a:rPr lang="pl" b="0" i="0" u="none"/>
              <a:t>Cel i wizja</a:t>
            </a:r>
            <a:endParaRPr lang="pl" dirty="0" smtClean="0"/>
          </a:p>
          <a:p>
            <a:pPr lvl="1" algn="l" rtl="0"/>
            <a:r>
              <a:rPr lang="pl" b="0" i="0" u="none"/>
              <a:t>Role członków zespołu</a:t>
            </a:r>
            <a:endParaRPr lang="pl" dirty="0" smtClean="0"/>
          </a:p>
          <a:p>
            <a:pPr lvl="1" algn="l" rtl="0"/>
            <a:r>
              <a:rPr lang="pl" b="0" i="0" u="none"/>
              <a:t>Zobowiązania</a:t>
            </a:r>
            <a:endParaRPr lang="pl" dirty="0" smtClean="0"/>
          </a:p>
          <a:p>
            <a:pPr lvl="2" algn="l" rtl="0"/>
            <a:r>
              <a:rPr lang="pl" b="0" i="0" u="none"/>
              <a:t>Np. „będę odpowiadał na e-maile w ciągu 3 dni” ;]</a:t>
            </a:r>
          </a:p>
          <a:p>
            <a:pPr lvl="2" algn="l" rtl="0"/>
            <a:r>
              <a:rPr lang="pl" b="0" i="0" u="none"/>
              <a:t>Zobowiązania muszą być sprecyzowane: muszą zawierać czas działania lub wartości</a:t>
            </a:r>
            <a:endParaRPr lang="pl" dirty="0" smtClean="0"/>
          </a:p>
          <a:p>
            <a:pPr lvl="1" algn="l" rtl="0"/>
            <a:r>
              <a:rPr lang="pl" b="0" i="0" u="none"/>
              <a:t>Kryteria i procedury oceny</a:t>
            </a:r>
            <a:endParaRPr lang="pl" dirty="0" smtClean="0"/>
          </a:p>
          <a:p>
            <a:pPr lvl="2" algn="l" rtl="0"/>
            <a:r>
              <a:rPr lang="pl" b="0" i="0" u="none"/>
              <a:t>Cele drużynt i poszczególnych jej członków powinny być wymierne Procedury oceny powinny być określone</a:t>
            </a:r>
            <a:endParaRPr lang="pl" dirty="0" smtClean="0"/>
          </a:p>
          <a:p>
            <a:pPr lvl="2" algn="l" rtl="0"/>
            <a:r>
              <a:rPr lang="pl" b="0" i="0" u="none"/>
              <a:t>Kto będzie oceniał pracę i w jaki sposób? Kto będzie zatwierdzał wyniki pracy i w jaki sposób?</a:t>
            </a:r>
          </a:p>
          <a:p>
            <a:pPr lvl="1" algn="l" rtl="0"/>
            <a:r>
              <a:rPr lang="pl" b="0" i="0" u="none"/>
              <a:t>Konsekwencje</a:t>
            </a:r>
            <a:endParaRPr lang="pl" dirty="0" smtClean="0"/>
          </a:p>
          <a:p>
            <a:pPr lvl="2" algn="l" rtl="0"/>
            <a:r>
              <a:rPr lang="pl" b="0" i="0" u="none"/>
              <a:t>Konsekwencje niespełnienia zobowiązań</a:t>
            </a:r>
            <a:endParaRPr lang="pl" dirty="0" smtClean="0"/>
          </a:p>
          <a:p>
            <a:pPr lvl="1" algn="l" rtl="0"/>
            <a:r>
              <a:rPr lang="pl" b="0" i="0" u="none"/>
              <a:t>Rozwiązywanie konfliktów i renegocjacja porozumień</a:t>
            </a:r>
            <a:endParaRPr lang="pl" dirty="0" smtClean="0"/>
          </a:p>
          <a:p>
            <a:pPr lvl="2" algn="l" rtl="0"/>
            <a:r>
              <a:rPr lang="pl" b="0" i="0" u="none"/>
              <a:t>Procedury rozwiązywania konfliktów i renegocjowania karty</a:t>
            </a:r>
          </a:p>
          <a:p>
            <a:pPr lvl="2" algn="l" rtl="0"/>
            <a:r>
              <a:rPr lang="pl" b="0" i="0" u="none"/>
              <a:t>Np. „Zespół osiąga porozumienie w kontrowersyjnej sprawie poprzez głosy większości. Głos lidera zespołu jest liczony podwojnie.”„Co dwa miesiące zespół bedzię spotykał się na sesji oceniającej.”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91171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/>
              <a:t>Przykładowe normy zespołowe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pl" b="0" i="0" u="none" dirty="0"/>
              <a:t>Kategorie norm zespołowych</a:t>
            </a:r>
            <a:endParaRPr lang="pl" dirty="0" smtClean="0"/>
          </a:p>
          <a:p>
            <a:pPr lvl="1" algn="l" rtl="0"/>
            <a:r>
              <a:rPr lang="pl" b="0" i="0" u="none" dirty="0"/>
              <a:t>Utrzymywanie kontaktu z innymi członkami zespołu</a:t>
            </a:r>
            <a:endParaRPr lang="pl" dirty="0" smtClean="0"/>
          </a:p>
          <a:p>
            <a:pPr lvl="1" algn="l" rtl="0"/>
            <a:r>
              <a:rPr lang="pl" b="0" i="0" u="none" dirty="0"/>
              <a:t>Zarządzanie spotkaniami</a:t>
            </a:r>
          </a:p>
          <a:p>
            <a:pPr lvl="1" algn="l" rtl="0"/>
            <a:r>
              <a:rPr lang="pl" b="0" i="0" u="none" dirty="0"/>
              <a:t>Podejmowanie decyzji i rozwiązywanie problemów</a:t>
            </a:r>
            <a:endParaRPr lang="pl" dirty="0" smtClean="0"/>
          </a:p>
          <a:p>
            <a:pPr lvl="1" algn="l" rtl="0"/>
            <a:r>
              <a:rPr lang="pl" b="0" i="0" u="none" dirty="0"/>
              <a:t>Zarządzanie konfliktami</a:t>
            </a:r>
          </a:p>
          <a:p>
            <a:pPr lvl="1" algn="l" rtl="0"/>
            <a:r>
              <a:rPr lang="pl" b="0" i="0" u="none" dirty="0"/>
              <a:t>Wspólna praca nad tworzeniem lub zmianami dokumentów</a:t>
            </a:r>
            <a:endParaRPr lang="pl" dirty="0" smtClean="0"/>
          </a:p>
          <a:p>
            <a:pPr lvl="1" algn="l" rtl="0"/>
            <a:r>
              <a:rPr lang="pl" b="0" i="0" u="none" dirty="0"/>
              <a:t>Inne</a:t>
            </a:r>
            <a:endParaRPr lang="pl" dirty="0" smtClean="0"/>
          </a:p>
          <a:p>
            <a:pPr algn="l" rtl="0"/>
            <a:r>
              <a:rPr lang="pl" b="0" i="0" u="none" dirty="0"/>
              <a:t>Przeczytaj i przedyskutuj prospekt dotyczący norm zespołowych </a:t>
            </a:r>
            <a:r>
              <a:rPr lang="pl" dirty="0" smtClean="0"/>
              <a:t/>
            </a:r>
            <a:br>
              <a:rPr lang="pl" dirty="0" smtClean="0"/>
            </a:br>
            <a:r>
              <a:rPr lang="pl" b="0" i="0" u="none" dirty="0"/>
              <a:t>(strony 107-109)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3283397326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24972</TotalTime>
  <Words>1395</Words>
  <Application>Microsoft Office PowerPoint</Application>
  <PresentationFormat>Pokaz na ekranie (4:3)</PresentationFormat>
  <Paragraphs>233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1_Motyw pakietu Office</vt:lpstr>
      <vt:lpstr>Zarządzanie zespołem wirtualnym</vt:lpstr>
      <vt:lpstr>Cele</vt:lpstr>
      <vt:lpstr>Rodzaje zespołów wirtualnych – 1</vt:lpstr>
      <vt:lpstr>Rodzaje zespołów wirtualnych – 2</vt:lpstr>
      <vt:lpstr>Czynniki sukcesu zespołów wirtualnych</vt:lpstr>
      <vt:lpstr>Złożoność zespołu wirtualnego</vt:lpstr>
      <vt:lpstr>Umowa zespołu oraz normy – 1</vt:lpstr>
      <vt:lpstr>Umowa zespołu oraz normy – 2</vt:lpstr>
      <vt:lpstr>Przykładowe normy zespołowe</vt:lpstr>
      <vt:lpstr>Identyfikacja otoczenia zespołu</vt:lpstr>
      <vt:lpstr>Wybieranie członków zespołu</vt:lpstr>
      <vt:lpstr>Ukierunkowanie zespołu</vt:lpstr>
      <vt:lpstr>Lista kontrolna ukierunkowania nowego zespołu – 1</vt:lpstr>
      <vt:lpstr>Lista kontrolna ukierunkowania nowego zespołu – 2</vt:lpstr>
      <vt:lpstr>Efekty pierwszego spotkania zespołu – 1</vt:lpstr>
      <vt:lpstr>Efekty pierwszego spotkania zespołu – 2</vt:lpstr>
      <vt:lpstr>Efekty pierwszego spotkania zespołu – 3</vt:lpstr>
      <vt:lpstr>Niezbędne role członków zespołu</vt:lpstr>
      <vt:lpstr>Czynności roli koordynacji i współpracy</vt:lpstr>
      <vt:lpstr>Czynności roli autonomicznej</vt:lpstr>
      <vt:lpstr>Niezbędne kompetencje członków zespołu – 1</vt:lpstr>
      <vt:lpstr>Niezbędne kompetencje członków zespołu – 2</vt:lpstr>
      <vt:lpstr>Ocenianie i rozwijanie kompetencji członków zespołu</vt:lpstr>
      <vt:lpstr>Rola kultury w definiowaniu ról zespołowych</vt:lpstr>
    </vt:vector>
  </TitlesOfParts>
  <Company>PJWSTK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team management</dc:title>
  <dc:creator>PJWSTK</dc:creator>
  <cp:lastModifiedBy>Małgosia</cp:lastModifiedBy>
  <cp:revision>27</cp:revision>
  <dcterms:created xsi:type="dcterms:W3CDTF">2010-10-26T08:36:29Z</dcterms:created>
  <dcterms:modified xsi:type="dcterms:W3CDTF">2013-01-29T10:34:41Z</dcterms:modified>
</cp:coreProperties>
</file>